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256" r:id="rId2"/>
    <p:sldId id="338" r:id="rId3"/>
    <p:sldId id="261" r:id="rId4"/>
    <p:sldId id="288" r:id="rId5"/>
    <p:sldId id="301" r:id="rId6"/>
    <p:sldId id="274" r:id="rId7"/>
    <p:sldId id="275" r:id="rId8"/>
    <p:sldId id="350" r:id="rId9"/>
    <p:sldId id="353" r:id="rId10"/>
    <p:sldId id="354" r:id="rId11"/>
    <p:sldId id="299" r:id="rId12"/>
    <p:sldId id="304" r:id="rId13"/>
    <p:sldId id="334" r:id="rId14"/>
    <p:sldId id="310" r:id="rId15"/>
    <p:sldId id="337" r:id="rId16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CC"/>
    <a:srgbClr val="CD88F4"/>
    <a:srgbClr val="FF6600"/>
    <a:srgbClr val="FF6699"/>
    <a:srgbClr val="FFFF99"/>
    <a:srgbClr val="FFCC99"/>
    <a:srgbClr val="CCECFF"/>
    <a:srgbClr val="FF99FF"/>
    <a:srgbClr val="FFFF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8" autoAdjust="0"/>
    <p:restoredTop sz="96800" autoAdjust="0"/>
  </p:normalViewPr>
  <p:slideViewPr>
    <p:cSldViewPr>
      <p:cViewPr varScale="1">
        <p:scale>
          <a:sx n="117" d="100"/>
          <a:sy n="117" d="100"/>
        </p:scale>
        <p:origin x="150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20\&#1075;&#1086;&#1076;\&#1055;&#1088;&#1077;&#1079;&#1077;&#1085;&#1090;&#1072;&#1094;&#1080;&#1103;\&#1054;&#1058;&#1047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20\&#1075;&#1086;&#1076;\&#1055;&#1088;&#1077;&#1079;&#1077;&#1085;&#1090;&#1072;&#1094;&#1080;&#1103;\&#1058;&#1072;&#1073;&#1083;&#1080;&#1094;&#1099;_12.05.202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20\&#1075;&#1086;&#1076;\&#1055;&#1088;&#1077;&#1079;&#1077;&#1085;&#1090;&#1072;&#1094;&#1080;&#1103;\&#1058;&#1072;&#1073;&#1083;&#1080;&#1094;&#1099;_12.05.2021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20\&#1075;&#1086;&#1076;\&#1055;&#1088;&#1077;&#1079;&#1077;&#1085;&#1090;&#1072;&#1094;&#1080;&#1103;\&#1058;&#1072;&#1073;&#1083;&#1080;&#1094;&#1099;_12.05.202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2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20\&#1075;&#1086;&#1076;\&#1055;&#1088;&#1077;&#1079;&#1077;&#1085;&#1090;&#1072;&#1094;&#1080;&#1103;\&#1054;&#1058;&#1047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20\&#1075;&#1086;&#1076;\&#1055;&#1088;&#1077;&#1079;&#1077;&#1085;&#1090;&#1072;&#1094;&#1080;&#1103;\&#1054;&#1058;&#1047;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20\&#1075;&#1086;&#1076;\&#1055;&#1088;&#1077;&#1079;&#1077;&#1085;&#1090;&#1072;&#1094;&#1080;&#1103;\&#1054;&#1058;&#1047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b="1" i="0" u="none" strike="noStrike" baseline="0">
                <a:effectLst/>
              </a:rPr>
              <a:t>Объем транспортной работы за 2017-2020 гг., млн. км</a:t>
            </a:r>
            <a:endParaRPr lang="ru-RU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1.6020554015298998E-2"/>
          <c:y val="0.20666863226023319"/>
          <c:w val="0.96795889196940199"/>
          <c:h val="0.63740638504553626"/>
        </c:manualLayout>
      </c:layout>
      <c:lineChart>
        <c:grouping val="standard"/>
        <c:varyColors val="0"/>
        <c:ser>
          <c:idx val="0"/>
          <c:order val="0"/>
          <c:tx>
            <c:strRef>
              <c:f>пробег!$C$12</c:f>
              <c:strCache>
                <c:ptCount val="1"/>
                <c:pt idx="0">
                  <c:v>Всего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пробег!$E$11:$H$11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пробег!$E$12:$H$12</c:f>
              <c:numCache>
                <c:formatCode>##,#0\,0</c:formatCode>
                <c:ptCount val="4"/>
                <c:pt idx="0">
                  <c:v>63.576800000000006</c:v>
                </c:pt>
                <c:pt idx="1">
                  <c:v>65.395699999999991</c:v>
                </c:pt>
                <c:pt idx="2">
                  <c:v>66.170600000000007</c:v>
                </c:pt>
                <c:pt idx="3">
                  <c:v>60.2181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пробег!$C$13</c:f>
              <c:strCache>
                <c:ptCount val="1"/>
                <c:pt idx="0">
                  <c:v>Трамвай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Lbls>
            <c:dLbl>
              <c:idx val="3"/>
              <c:layout>
                <c:manualLayout>
                  <c:x val="-2.1482221198782285E-2"/>
                  <c:y val="7.21305182615036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sz="1400"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пробег!$E$11:$H$11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пробег!$E$13:$H$13</c:f>
              <c:numCache>
                <c:formatCode>##,#0\,0</c:formatCode>
                <c:ptCount val="4"/>
                <c:pt idx="0">
                  <c:v>34.038499999999999</c:v>
                </c:pt>
                <c:pt idx="1">
                  <c:v>33.301600000000001</c:v>
                </c:pt>
                <c:pt idx="2">
                  <c:v>33.515500000000003</c:v>
                </c:pt>
                <c:pt idx="3">
                  <c:v>29.5121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пробег!$C$14</c:f>
              <c:strCache>
                <c:ptCount val="1"/>
                <c:pt idx="0">
                  <c:v>Троллейбус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</c:spPr>
          </c:marker>
          <c:dLbls>
            <c:dLbl>
              <c:idx val="0"/>
              <c:layout>
                <c:manualLayout>
                  <c:x val="-3.2705157974987062E-2"/>
                  <c:y val="6.8838894798679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122696137483923E-2"/>
                  <c:y val="5.88513778841248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9748764774691412E-2"/>
                  <c:y val="5.88513778841248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9640946930567355E-2"/>
                  <c:y val="-7.22957420685450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пробег!$E$11:$H$11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пробег!$E$14:$H$14</c:f>
              <c:numCache>
                <c:formatCode>##,#0\,0</c:formatCode>
                <c:ptCount val="4"/>
                <c:pt idx="0">
                  <c:v>29.5383</c:v>
                </c:pt>
                <c:pt idx="1">
                  <c:v>32.094099999999997</c:v>
                </c:pt>
                <c:pt idx="2">
                  <c:v>32.655099999999997</c:v>
                </c:pt>
                <c:pt idx="3">
                  <c:v>30.706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09023920"/>
        <c:axId val="1809022288"/>
      </c:lineChart>
      <c:catAx>
        <c:axId val="1809023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809022288"/>
        <c:crosses val="autoZero"/>
        <c:auto val="1"/>
        <c:lblAlgn val="ctr"/>
        <c:lblOffset val="100"/>
        <c:noMultiLvlLbl val="0"/>
      </c:catAx>
      <c:valAx>
        <c:axId val="1809022288"/>
        <c:scaling>
          <c:orientation val="minMax"/>
          <c:min val="10"/>
        </c:scaling>
        <c:delete val="1"/>
        <c:axPos val="l"/>
        <c:majorGridlines/>
        <c:numFmt formatCode="##,#0\,0" sourceLinked="1"/>
        <c:majorTickMark val="out"/>
        <c:minorTickMark val="none"/>
        <c:tickLblPos val="nextTo"/>
        <c:crossAx val="180902392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3969251086691266"/>
          <c:y val="0.91876080720375797"/>
          <c:w val="0.32061497826617469"/>
          <c:h val="7.6716903250066235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Кондукторы</a:t>
            </a:r>
          </a:p>
        </c:rich>
      </c:tx>
      <c:layout>
        <c:manualLayout>
          <c:xMode val="edge"/>
          <c:yMode val="edge"/>
          <c:x val="0.31406753416287081"/>
          <c:y val="2.0852946163876524E-3"/>
        </c:manualLayout>
      </c:layout>
      <c:overlay val="0"/>
    </c:title>
    <c:autoTitleDeleted val="0"/>
    <c:view3D>
      <c:rotX val="15"/>
      <c:hPercent val="48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3484994722808588E-2"/>
          <c:y val="0.1511389085423257"/>
          <c:w val="0.95473484716975887"/>
          <c:h val="0.71553233851209519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2"/>
            <c:invertIfNegative val="0"/>
            <c:bubble3D val="0"/>
            <c:spPr>
              <a:solidFill>
                <a:srgbClr val="92D050"/>
              </a:solidFill>
            </c:spPr>
          </c:dPt>
          <c:dPt>
            <c:idx val="3"/>
            <c:invertIfNegative val="0"/>
            <c:bubble3D val="0"/>
            <c:spPr>
              <a:solidFill>
                <a:srgbClr val="7030A0"/>
              </a:solidFill>
            </c:spPr>
          </c:dPt>
          <c:dLbls>
            <c:dLbl>
              <c:idx val="0"/>
              <c:layout>
                <c:manualLayout>
                  <c:x val="6.495324062709612E-3"/>
                  <c:y val="1.10031980579006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9.2388171054825219E-3"/>
                  <c:y val="7.2357285699620189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4927823543833374E-2"/>
                  <c:y val="-9.9091382688359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6198791818588965E-2"/>
                  <c:y val="-1.76388439936686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7837595415774898E-2"/>
                  <c:y val="1.25551235704446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2054077086108403E-2"/>
                  <c:y val="-1.15973343015227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('C:\Users\id_ootiz3\Documents\Танюшке от Светы\Документы к баланс ком и год отч\Отчет 2020 год\[Численность 2013-2020.xls]год'!$M$3;'C:\Users\id_ootiz3\Documents\Танюшке от Светы\Документы к баланс ком и год отч\Отчет 2020 год\[Численность 2013-2020.xls]год'!$O$3;'C:\Users\id_ootiz3\Documents\Танюшке от Светы\Документы к баланс ком и год отч\Отчет 2020 год\[Численность 2013-2020.xls]год'!$Q$3;'C:\Users\id_ootiz3\Documents\Танюшке от Светы\Документы к баланс ком и год отч\Отчет 2020 год\[Численность 2013-2020.xls]год'!$S$3)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('C:\Users\id_ootiz3\Documents\Танюшке от Светы\Документы к баланс ком и год отч\Отчет 2020 год\[Численность 2013-2020.xls]год'!$M$8;'C:\Users\id_ootiz3\Documents\Танюшке от Светы\Документы к баланс ком и год отч\Отчет 2020 год\[Численность 2013-2020.xls]год'!$O$8;'C:\Users\id_ootiz3\Documents\Танюшке от Светы\Документы к баланс ком и год отч\Отчет 2020 год\[Численность 2013-2020.xls]год'!$Q$8;'C:\Users\id_ootiz3\Documents\Танюшке от Светы\Документы к баланс ком и год отч\Отчет 2020 год\[Численность 2013-2020.xls]год'!$S$8)</c:f>
              <c:numCache>
                <c:formatCode>General</c:formatCode>
                <c:ptCount val="4"/>
                <c:pt idx="0">
                  <c:v>2627</c:v>
                </c:pt>
                <c:pt idx="1">
                  <c:v>2639</c:v>
                </c:pt>
                <c:pt idx="2">
                  <c:v>2714</c:v>
                </c:pt>
                <c:pt idx="3">
                  <c:v>2603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84189872"/>
        <c:axId val="1884190416"/>
        <c:axId val="0"/>
      </c:bar3DChart>
      <c:catAx>
        <c:axId val="18841898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18841904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84190416"/>
        <c:scaling>
          <c:logBase val="10"/>
          <c:orientation val="minMax"/>
          <c:max val="2750"/>
          <c:min val="2000"/>
        </c:scaling>
        <c:delete val="1"/>
        <c:axPos val="l"/>
        <c:numFmt formatCode="General" sourceLinked="1"/>
        <c:majorTickMark val="out"/>
        <c:minorTickMark val="none"/>
        <c:tickLblPos val="nextTo"/>
        <c:crossAx val="1884189872"/>
        <c:crosses val="autoZero"/>
        <c:crossBetween val="between"/>
        <c:majorUnit val="50"/>
      </c:valAx>
    </c:plotArea>
    <c:plotVisOnly val="1"/>
    <c:dispBlanksAs val="gap"/>
    <c:showDLblsOverMax val="0"/>
  </c:chart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ru-RU" sz="1600"/>
              <a:t>Количество перевезенных платных пассажиров за 2019 и 2020 гг., тыс. пасс.</a:t>
            </a:r>
          </a:p>
        </c:rich>
      </c:tx>
      <c:layout>
        <c:manualLayout>
          <c:xMode val="edge"/>
          <c:yMode val="edge"/>
          <c:x val="0.11850267379679143"/>
          <c:y val="2.2955527130601283E-2"/>
        </c:manualLayout>
      </c:layout>
      <c:overlay val="0"/>
    </c:title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9847651880921899E-2"/>
          <c:y val="8.4847699122355458E-2"/>
          <c:w val="0.93769045606812429"/>
          <c:h val="0.76021175319186796"/>
        </c:manualLayout>
      </c:layout>
      <c:bar3DChart>
        <c:barDir val="col"/>
        <c:grouping val="standard"/>
        <c:varyColors val="0"/>
        <c:ser>
          <c:idx val="1"/>
          <c:order val="0"/>
          <c:tx>
            <c:strRef>
              <c:f>'платные пасс.'!$E$3:$E$4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275239107332624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833853526013818E-2"/>
                  <c:y val="2.93696338805107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550478214665249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2.125398512221041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1400" b="1" i="0" u="none" strike="noStrike" kern="1200" baseline="0">
                    <a:solidFill>
                      <a:sysClr val="windowText" lastClr="000000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'платные пасс.'!$B$5:$B$10</c:f>
              <c:strCache>
                <c:ptCount val="6"/>
                <c:pt idx="0">
                  <c:v>Разовые билеты</c:v>
                </c:pt>
                <c:pt idx="1">
                  <c:v>ЕЭБ "Подорожник"</c:v>
                </c:pt>
                <c:pt idx="2">
                  <c:v>Банковские карты</c:v>
                </c:pt>
                <c:pt idx="3">
                  <c:v>Билеты длительного пользования</c:v>
                </c:pt>
                <c:pt idx="4">
                  <c:v>Суточные билеты</c:v>
                </c:pt>
                <c:pt idx="5">
                  <c:v>Билет на 90 минут</c:v>
                </c:pt>
              </c:strCache>
            </c:strRef>
          </c:cat>
          <c:val>
            <c:numRef>
              <c:f>'платные пасс.'!$E$5:$E$10</c:f>
              <c:numCache>
                <c:formatCode>##,#0\,0</c:formatCode>
                <c:ptCount val="6"/>
                <c:pt idx="0">
                  <c:v>24580.7</c:v>
                </c:pt>
                <c:pt idx="1">
                  <c:v>47814.6</c:v>
                </c:pt>
                <c:pt idx="2">
                  <c:v>3750.8</c:v>
                </c:pt>
                <c:pt idx="3">
                  <c:v>116167.5</c:v>
                </c:pt>
                <c:pt idx="4">
                  <c:v>6249.3</c:v>
                </c:pt>
                <c:pt idx="5">
                  <c:v>57.1</c:v>
                </c:pt>
              </c:numCache>
            </c:numRef>
          </c:val>
        </c:ser>
        <c:ser>
          <c:idx val="0"/>
          <c:order val="1"/>
          <c:tx>
            <c:strRef>
              <c:f>'платные пасс.'!$D$3:$D$4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dLbl>
              <c:idx val="1"/>
              <c:layout>
                <c:manualLayout>
                  <c:x val="-8.501594048884139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8338646829613365E-3"/>
                  <c:y val="-1.93704600484261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2752391073326248E-2"/>
                  <c:y val="-2.91439013403211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8.5015940488841653E-3"/>
                  <c:y val="-1.61420500403551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4169323414806943E-2"/>
                  <c:y val="-3.22841000807102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'платные пасс.'!$B$5:$B$10</c:f>
              <c:strCache>
                <c:ptCount val="6"/>
                <c:pt idx="0">
                  <c:v>Разовые билеты</c:v>
                </c:pt>
                <c:pt idx="1">
                  <c:v>ЕЭБ "Подорожник"</c:v>
                </c:pt>
                <c:pt idx="2">
                  <c:v>Банковские карты</c:v>
                </c:pt>
                <c:pt idx="3">
                  <c:v>Билеты длительного пользования</c:v>
                </c:pt>
                <c:pt idx="4">
                  <c:v>Суточные билеты</c:v>
                </c:pt>
                <c:pt idx="5">
                  <c:v>Билет на 90 минут</c:v>
                </c:pt>
              </c:strCache>
            </c:strRef>
          </c:cat>
          <c:val>
            <c:numRef>
              <c:f>'платные пасс.'!$D$5:$D$10</c:f>
              <c:numCache>
                <c:formatCode>##,#0\,0</c:formatCode>
                <c:ptCount val="6"/>
                <c:pt idx="0">
                  <c:v>42957.3</c:v>
                </c:pt>
                <c:pt idx="1">
                  <c:v>53799.9</c:v>
                </c:pt>
                <c:pt idx="2">
                  <c:v>2101.6</c:v>
                </c:pt>
                <c:pt idx="3">
                  <c:v>185234.4</c:v>
                </c:pt>
                <c:pt idx="4">
                  <c:v>7050.1</c:v>
                </c:pt>
                <c:pt idx="5">
                  <c:v>51.3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809021200"/>
        <c:axId val="1809017936"/>
        <c:axId val="1630355984"/>
      </c:bar3DChart>
      <c:catAx>
        <c:axId val="1809021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ru-RU"/>
          </a:p>
        </c:txPr>
        <c:crossAx val="1809017936"/>
        <c:crosses val="autoZero"/>
        <c:auto val="1"/>
        <c:lblAlgn val="ctr"/>
        <c:lblOffset val="100"/>
        <c:noMultiLvlLbl val="0"/>
      </c:catAx>
      <c:valAx>
        <c:axId val="1809017936"/>
        <c:scaling>
          <c:orientation val="minMax"/>
          <c:max val="190000"/>
          <c:min val="1"/>
        </c:scaling>
        <c:delete val="1"/>
        <c:axPos val="l"/>
        <c:numFmt formatCode="##,#0\,0" sourceLinked="1"/>
        <c:majorTickMark val="out"/>
        <c:minorTickMark val="none"/>
        <c:tickLblPos val="nextTo"/>
        <c:crossAx val="1809021200"/>
        <c:crosses val="autoZero"/>
        <c:crossBetween val="between"/>
        <c:majorUnit val="10"/>
        <c:minorUnit val="1"/>
      </c:valAx>
      <c:serAx>
        <c:axId val="1630355984"/>
        <c:scaling>
          <c:orientation val="minMax"/>
        </c:scaling>
        <c:delete val="0"/>
        <c:axPos val="b"/>
        <c:majorTickMark val="out"/>
        <c:minorTickMark val="none"/>
        <c:tickLblPos val="nextTo"/>
        <c:crossAx val="1809017936"/>
        <c:crosses val="autoZero"/>
      </c:serAx>
    </c:plotArea>
    <c:legend>
      <c:legendPos val="r"/>
      <c:layout>
        <c:manualLayout>
          <c:xMode val="edge"/>
          <c:yMode val="edge"/>
          <c:x val="0.9263734062997705"/>
          <c:y val="0.23362986406360223"/>
          <c:w val="5.5206473260980528E-2"/>
          <c:h val="0.11659796762692799"/>
        </c:manualLayout>
      </c:layout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en-US" sz="2400"/>
              <a:t>20</a:t>
            </a:r>
            <a:r>
              <a:rPr lang="ru-RU" sz="2400"/>
              <a:t>19 г.</a:t>
            </a:r>
            <a:endParaRPr lang="en-US" sz="2400"/>
          </a:p>
        </c:rich>
      </c:tx>
      <c:layout>
        <c:manualLayout>
          <c:xMode val="edge"/>
          <c:yMode val="edge"/>
          <c:x val="0.23246554751222492"/>
          <c:y val="0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6541912797402613E-3"/>
          <c:y val="0.12349055639073908"/>
          <c:w val="0.60343821231701256"/>
          <c:h val="0.85048116429717036"/>
        </c:manualLayout>
      </c:layout>
      <c:pie3DChart>
        <c:varyColors val="1"/>
        <c:ser>
          <c:idx val="0"/>
          <c:order val="0"/>
          <c:tx>
            <c:strRef>
              <c:f>'доходы %'!$C$2:$C$3</c:f>
              <c:strCache>
                <c:ptCount val="1"/>
                <c:pt idx="0">
                  <c:v>2019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5.2752684945513537E-2"/>
                  <c:y val="-0.1129285830130436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5.2752684945513537E-2"/>
                  <c:y val="3.43695687431001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6880859182564333E-2"/>
                  <c:y val="0.1620279669317583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376171836512866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7.17436515258984E-2"/>
                  <c:y val="-3.43695687431002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9.7608251417136502E-3"/>
                  <c:y val="-8.502138239508726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3.513910343032018E-2"/>
                  <c:y val="-0.12344068378817595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8.6240255499114335E-2"/>
                  <c:y val="-0.1092092080288704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7.407407407407407E-2"/>
                  <c:y val="-3.005903946998709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'доходы %'!$B$4:$B$11</c:f>
              <c:strCache>
                <c:ptCount val="8"/>
                <c:pt idx="0">
                  <c:v>Разовые билеты</c:v>
                </c:pt>
                <c:pt idx="1">
                  <c:v>ЕЭБ "Подорожник"</c:v>
                </c:pt>
                <c:pt idx="2">
                  <c:v>Единые льготные билеты (студенческий, ученический, ЕИЛБ)</c:v>
                </c:pt>
                <c:pt idx="3">
                  <c:v>Единый месячный</c:v>
                </c:pt>
                <c:pt idx="4">
                  <c:v>Билеты на наземные виды транспорта</c:v>
                </c:pt>
                <c:pt idx="5">
                  <c:v>Суточные единые билеты</c:v>
                </c:pt>
                <c:pt idx="6">
                  <c:v>Банковские карты</c:v>
                </c:pt>
                <c:pt idx="7">
                  <c:v>Билеты на 10 поездок</c:v>
                </c:pt>
              </c:strCache>
            </c:strRef>
          </c:cat>
          <c:val>
            <c:numRef>
              <c:f>'доходы %'!$C$4:$C$11</c:f>
              <c:numCache>
                <c:formatCode>0\,0%</c:formatCode>
                <c:ptCount val="8"/>
                <c:pt idx="0">
                  <c:v>0.29399999999999998</c:v>
                </c:pt>
                <c:pt idx="1">
                  <c:v>0.27900000000000003</c:v>
                </c:pt>
                <c:pt idx="2">
                  <c:v>0.28799999999999998</c:v>
                </c:pt>
                <c:pt idx="3">
                  <c:v>6.3E-2</c:v>
                </c:pt>
                <c:pt idx="4">
                  <c:v>0.03</c:v>
                </c:pt>
                <c:pt idx="5">
                  <c:v>2.5000000000000001E-2</c:v>
                </c:pt>
                <c:pt idx="6">
                  <c:v>1.4E-2</c:v>
                </c:pt>
                <c:pt idx="7">
                  <c:v>8.0000000000000002E-3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8353541350046711"/>
          <c:y val="0.12401905133417911"/>
          <c:w val="0.31939964619978795"/>
          <c:h val="0.75122521326820002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en-US" sz="2400"/>
              <a:t>20</a:t>
            </a:r>
            <a:r>
              <a:rPr lang="ru-RU" sz="2400"/>
              <a:t>20 г.</a:t>
            </a:r>
            <a:endParaRPr lang="en-US" sz="2400"/>
          </a:p>
        </c:rich>
      </c:tx>
      <c:layout/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0411280057465758E-2"/>
          <c:y val="8.1314572213885425E-2"/>
          <c:w val="0.9767143274161757"/>
          <c:h val="0.90436599840600973"/>
        </c:manualLayout>
      </c:layout>
      <c:pie3DChart>
        <c:varyColors val="1"/>
        <c:ser>
          <c:idx val="0"/>
          <c:order val="0"/>
          <c:tx>
            <c:strRef>
              <c:f>'доходы %'!$D$2:$D$3</c:f>
              <c:strCache>
                <c:ptCount val="1"/>
                <c:pt idx="0">
                  <c:v>2020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0"/>
                  <c:y val="-9.083386024962204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6835412029862973"/>
                  <c:y val="6.382919909432900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5783198777996535"/>
                  <c:y val="0.1743028129114369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2964592885988967E-2"/>
                  <c:y val="-7.610404507400769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4.9103285087100337E-2"/>
                  <c:y val="-5.891926070245753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3.8581152568435979E-2"/>
                  <c:y val="-0.1202934906008508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0.15432461027374392"/>
                  <c:y val="-0.1423882133642723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.24200904792928021"/>
                  <c:y val="-9.783709481651618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5.921052631578947E-2"/>
                  <c:y val="-3.761165404504454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'доходы %'!$B$4:$B$11</c:f>
              <c:strCache>
                <c:ptCount val="8"/>
                <c:pt idx="0">
                  <c:v>Разовые билеты</c:v>
                </c:pt>
                <c:pt idx="1">
                  <c:v>ЕЭБ "Подорожник"</c:v>
                </c:pt>
                <c:pt idx="2">
                  <c:v>Единые льготные билеты (студенческий, ученический, ЕИЛБ)</c:v>
                </c:pt>
                <c:pt idx="3">
                  <c:v>Единый месячный</c:v>
                </c:pt>
                <c:pt idx="4">
                  <c:v>Билеты на наземные виды транспорта</c:v>
                </c:pt>
                <c:pt idx="5">
                  <c:v>Суточные единые билеты</c:v>
                </c:pt>
                <c:pt idx="6">
                  <c:v>Банковские карты</c:v>
                </c:pt>
                <c:pt idx="7">
                  <c:v>Билеты на 10 поездок</c:v>
                </c:pt>
              </c:strCache>
            </c:strRef>
          </c:cat>
          <c:val>
            <c:numRef>
              <c:f>'доходы %'!$D$4:$D$11</c:f>
              <c:numCache>
                <c:formatCode>0\,0%</c:formatCode>
                <c:ptCount val="8"/>
                <c:pt idx="0">
                  <c:v>0.25800000000000001</c:v>
                </c:pt>
                <c:pt idx="1">
                  <c:v>0.32500000000000001</c:v>
                </c:pt>
                <c:pt idx="2">
                  <c:v>0.25800000000000001</c:v>
                </c:pt>
                <c:pt idx="3">
                  <c:v>5.1999999999999998E-2</c:v>
                </c:pt>
                <c:pt idx="4">
                  <c:v>0.03</c:v>
                </c:pt>
                <c:pt idx="5">
                  <c:v>2.8000000000000001E-2</c:v>
                </c:pt>
                <c:pt idx="6">
                  <c:v>3.7999999999999999E-2</c:v>
                </c:pt>
                <c:pt idx="7">
                  <c:v>1.0999999999999999E-2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3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7.2351782897990935E-2"/>
          <c:w val="1"/>
          <c:h val="0.8333126791969268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61BFDD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Лист1!$A$2:$A$3</c:f>
              <c:strCache>
                <c:ptCount val="2"/>
                <c:pt idx="0">
                  <c:v>Отечественная продукция</c:v>
                </c:pt>
                <c:pt idx="1">
                  <c:v>Импортная продукция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94.2</c:v>
                </c:pt>
                <c:pt idx="1">
                  <c:v>5.8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Лист1!$A$2:$A$3</c:f>
              <c:strCache>
                <c:ptCount val="2"/>
                <c:pt idx="0">
                  <c:v>Отечественная продукция</c:v>
                </c:pt>
                <c:pt idx="1">
                  <c:v>Импортная продукция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94.2</c:v>
                </c:pt>
                <c:pt idx="1">
                  <c:v>5.8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4"/>
        <c:shape val="box"/>
        <c:axId val="1884189328"/>
        <c:axId val="1884182256"/>
        <c:axId val="0"/>
      </c:bar3DChart>
      <c:catAx>
        <c:axId val="18841893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1884182256"/>
        <c:crosses val="autoZero"/>
        <c:auto val="1"/>
        <c:lblAlgn val="ctr"/>
        <c:lblOffset val="100"/>
        <c:noMultiLvlLbl val="0"/>
      </c:catAx>
      <c:valAx>
        <c:axId val="18841822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88418932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7974180641708701"/>
          <c:y val="0.19113456190449526"/>
          <c:w val="0.14814252210737291"/>
          <c:h val="0.18691656337727097"/>
        </c:manualLayout>
      </c:layout>
      <c:overlay val="0"/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ln w="19050">
      <a:solidFill>
        <a:schemeClr val="tx2"/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60"/>
      <c:rotY val="15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7141392933043238E-2"/>
          <c:y val="4.6273892550946598E-2"/>
          <c:w val="0.9025462043257565"/>
          <c:h val="0.939391123652326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5"/>
          <c:dPt>
            <c:idx val="0"/>
            <c:bubble3D val="0"/>
            <c:spPr>
              <a:solidFill>
                <a:srgbClr val="00B050"/>
              </a:solidFill>
            </c:spPr>
          </c:dPt>
          <c:dPt>
            <c:idx val="1"/>
            <c:bubble3D val="0"/>
            <c:explosion val="8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0.24793097351276674"/>
                  <c:y val="0.11912169582251916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 smtClean="0">
                        <a:latin typeface="Arial" pitchFamily="34" charset="0"/>
                        <a:cs typeface="Arial" pitchFamily="34" charset="0"/>
                      </a:rPr>
                      <a:t>94,2%</a:t>
                    </a:r>
                    <a:endParaRPr lang="en-US" sz="1600" b="1" dirty="0"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2772474177895768"/>
                  <c:y val="-0.12372039639205054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 smtClean="0">
                        <a:latin typeface="Arial" pitchFamily="34" charset="0"/>
                        <a:cs typeface="Arial" pitchFamily="34" charset="0"/>
                      </a:rPr>
                      <a:t>5,8%</a:t>
                    </a:r>
                    <a:endParaRPr lang="en-US" sz="1600" b="1" dirty="0"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4341672989328999E-2"/>
                  <c:y val="-0.13075573735797039"/>
                </c:manualLayout>
              </c:layout>
              <c:tx>
                <c:rich>
                  <a:bodyPr/>
                  <a:lstStyle/>
                  <a:p>
                    <a:r>
                      <a:rPr lang="ru-RU" sz="1600" b="1" dirty="0" smtClean="0">
                        <a:latin typeface="Arial" pitchFamily="34" charset="0"/>
                        <a:cs typeface="Arial" pitchFamily="34" charset="0"/>
                      </a:rPr>
                      <a:t>3%</a:t>
                    </a:r>
                    <a:endParaRPr lang="en-US" sz="1600" b="1" dirty="0"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4942162180046812E-3"/>
                  <c:y val="6.3727455748600989E-2"/>
                </c:manualLayout>
              </c:layout>
              <c:tx>
                <c:rich>
                  <a:bodyPr/>
                  <a:lstStyle/>
                  <a:p>
                    <a:r>
                      <a:rPr lang="ru-RU" sz="1600" b="1" dirty="0" smtClean="0">
                        <a:latin typeface="Arial" pitchFamily="34" charset="0"/>
                        <a:cs typeface="Arial" pitchFamily="34" charset="0"/>
                      </a:rPr>
                      <a:t>3%</a:t>
                    </a:r>
                    <a:endParaRPr lang="en-US" sz="1600" b="1" dirty="0"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Продукция российского производства</c:v>
                </c:pt>
                <c:pt idx="1">
                  <c:v>Продукция импортного производства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1496.9</c:v>
                </c:pt>
                <c:pt idx="1">
                  <c:v>86.9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ln w="19050"/>
      </c:spPr>
    </c:plotArea>
    <c:plotVisOnly val="1"/>
    <c:dispBlanksAs val="zero"/>
    <c:showDLblsOverMax val="0"/>
  </c:chart>
  <c:spPr>
    <a:ln w="19050">
      <a:solidFill>
        <a:schemeClr val="tx2"/>
      </a:solidFill>
    </a:ln>
  </c:spPr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Водители трамвая</a:t>
            </a:r>
          </a:p>
        </c:rich>
      </c:tx>
      <c:layout>
        <c:manualLayout>
          <c:xMode val="edge"/>
          <c:yMode val="edge"/>
          <c:x val="0.28815543286043377"/>
          <c:y val="3.2865075923463702E-2"/>
        </c:manualLayout>
      </c:layout>
      <c:overlay val="0"/>
    </c:title>
    <c:autoTitleDeleted val="0"/>
    <c:view3D>
      <c:rotX val="15"/>
      <c:hPercent val="39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4158683223231607E-2"/>
          <c:y val="0.21092208617206851"/>
          <c:w val="0.96264175775341199"/>
          <c:h val="0.5931135953428498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2"/>
            <c:invertIfNegative val="0"/>
            <c:bubble3D val="0"/>
            <c:spPr>
              <a:solidFill>
                <a:srgbClr val="92D050"/>
              </a:solidFill>
            </c:spPr>
          </c:dPt>
          <c:dPt>
            <c:idx val="3"/>
            <c:invertIfNegative val="0"/>
            <c:bubble3D val="0"/>
            <c:spPr>
              <a:solidFill>
                <a:srgbClr val="7030A0"/>
              </a:solidFill>
            </c:spPr>
          </c:dPt>
          <c:dLbls>
            <c:dLbl>
              <c:idx val="0"/>
              <c:layout>
                <c:manualLayout>
                  <c:x val="5.0136630937900051E-3"/>
                  <c:y val="-6.64881475087852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7.7020764670767128E-3"/>
                  <c:y val="-6.67691825923699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5031054276048506E-2"/>
                  <c:y val="-1.385343295211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5399276777382953E-2"/>
                  <c:y val="-2.37574639563868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2.1857903057460826E-2"/>
                  <c:y val="-2.87096691938437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1066212814599861E-2"/>
                  <c:y val="-1.43877819166999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('C:\Users\id_ootiz3\Documents\Танюшке от Светы\Документы к баланс ком и год отч\Отчет 2020 год\[Численность 2013-2020.xls]9 месяцев'!$M$4;'C:\Users\id_ootiz3\Documents\Танюшке от Светы\Документы к баланс ком и год отч\Отчет 2020 год\[Численность 2013-2020.xls]9 месяцев'!$O$4;'C:\Users\id_ootiz3\Documents\Танюшке от Светы\Документы к баланс ком и год отч\Отчет 2020 год\[Численность 2013-2020.xls]9 месяцев'!$Q$4;'C:\Users\id_ootiz3\Documents\Танюшке от Светы\Документы к баланс ком и год отч\Отчет 2020 год\[Численность 2013-2020.xls]9 месяцев'!$S$4)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('C:\Users\id_ootiz3\Documents\Танюшке от Светы\Документы к баланс ком и год отч\Отчет 2020 год\[Численность 2013-2020.xls]год'!$M$6;'C:\Users\id_ootiz3\Documents\Танюшке от Светы\Документы к баланс ком и год отч\Отчет 2020 год\[Численность 2013-2020.xls]год'!$O$6;'C:\Users\id_ootiz3\Documents\Танюшке от Светы\Документы к баланс ком и год отч\Отчет 2020 год\[Численность 2013-2020.xls]год'!$Q$6;'C:\Users\id_ootiz3\Documents\Танюшке от Светы\Документы к баланс ком и год отч\Отчет 2020 год\[Численность 2013-2020.xls]год'!$S$6)</c:f>
              <c:numCache>
                <c:formatCode>General</c:formatCode>
                <c:ptCount val="4"/>
                <c:pt idx="0">
                  <c:v>1913</c:v>
                </c:pt>
                <c:pt idx="1">
                  <c:v>1831</c:v>
                </c:pt>
                <c:pt idx="2">
                  <c:v>1811</c:v>
                </c:pt>
                <c:pt idx="3">
                  <c:v>1818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09027184"/>
        <c:axId val="1809031536"/>
        <c:axId val="0"/>
      </c:bar3DChart>
      <c:catAx>
        <c:axId val="1809027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18090315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09031536"/>
        <c:scaling>
          <c:logBase val="10"/>
          <c:orientation val="minMax"/>
          <c:max val="1950"/>
          <c:min val="1500"/>
        </c:scaling>
        <c:delete val="1"/>
        <c:axPos val="l"/>
        <c:numFmt formatCode="General" sourceLinked="1"/>
        <c:majorTickMark val="out"/>
        <c:minorTickMark val="none"/>
        <c:tickLblPos val="nextTo"/>
        <c:crossAx val="1809027184"/>
        <c:crosses val="autoZero"/>
        <c:crossBetween val="between"/>
        <c:majorUnit val="50"/>
      </c:valAx>
    </c:plotArea>
    <c:plotVisOnly val="1"/>
    <c:dispBlanksAs val="gap"/>
    <c:showDLblsOverMax val="0"/>
  </c:chart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Водители троллейбуса</a:t>
            </a:r>
          </a:p>
        </c:rich>
      </c:tx>
      <c:layout>
        <c:manualLayout>
          <c:xMode val="edge"/>
          <c:yMode val="edge"/>
          <c:x val="0.23766494745702138"/>
          <c:y val="4.3256842429694204E-3"/>
        </c:manualLayout>
      </c:layout>
      <c:overlay val="0"/>
    </c:title>
    <c:autoTitleDeleted val="0"/>
    <c:view3D>
      <c:rotX val="15"/>
      <c:hPercent val="49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5425366056252849E-2"/>
          <c:y val="0.16233904118180417"/>
          <c:w val="0.96923367689317574"/>
          <c:h val="0.67422571327200198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2"/>
            <c:invertIfNegative val="0"/>
            <c:bubble3D val="0"/>
            <c:spPr>
              <a:solidFill>
                <a:srgbClr val="92D050"/>
              </a:solidFill>
            </c:spPr>
          </c:dPt>
          <c:dPt>
            <c:idx val="3"/>
            <c:invertIfNegative val="0"/>
            <c:bubble3D val="0"/>
            <c:spPr>
              <a:solidFill>
                <a:srgbClr val="7030A0"/>
              </a:solidFill>
            </c:spPr>
          </c:dPt>
          <c:dLbls>
            <c:dLbl>
              <c:idx val="0"/>
              <c:layout>
                <c:manualLayout>
                  <c:x val="7.2467788473779826E-3"/>
                  <c:y val="1.20164655642873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063409633332929E-2"/>
                  <c:y val="1.20164655642873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5500937787660707E-2"/>
                  <c:y val="-8.23044805279560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7408964264277516E-2"/>
                  <c:y val="-1.76564203578339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9687160527658176E-2"/>
                  <c:y val="-2.49071756423396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3074478013609512E-2"/>
                  <c:y val="-2.3474802588784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1600" b="0" i="0" u="none" strike="noStrike" kern="1200" baseline="0">
                    <a:solidFill>
                      <a:prstClr val="black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('C:\Users\id_ootiz3\Documents\Танюшке от Светы\Документы к баланс ком и год отч\Отчет 2020 год\[Численность 2013-2020.xls]9 месяцев'!$M$4;'C:\Users\id_ootiz3\Documents\Танюшке от Светы\Документы к баланс ком и год отч\Отчет 2020 год\[Численность 2013-2020.xls]9 месяцев'!$O$4;'C:\Users\id_ootiz3\Documents\Танюшке от Светы\Документы к баланс ком и год отч\Отчет 2020 год\[Численность 2013-2020.xls]9 месяцев'!$Q$4;'C:\Users\id_ootiz3\Documents\Танюшке от Светы\Документы к баланс ком и год отч\Отчет 2020 год\[Численность 2013-2020.xls]9 месяцев'!$S$4)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('C:\Users\id_ootiz3\Documents\Танюшке от Светы\Документы к баланс ком и год отч\Отчет 2020 год\[Численность 2013-2020.xls]год'!$M$4;'C:\Users\id_ootiz3\Documents\Танюшке от Светы\Документы к баланс ком и год отч\Отчет 2020 год\[Численность 2013-2020.xls]год'!$O$4;'C:\Users\id_ootiz3\Documents\Танюшке от Светы\Документы к баланс ком и год отч\Отчет 2020 год\[Численность 2013-2020.xls]год'!$Q$4;'C:\Users\id_ootiz3\Documents\Танюшке от Светы\Документы к баланс ком и год отч\Отчет 2020 год\[Численность 2013-2020.xls]год'!$S$4)</c:f>
              <c:numCache>
                <c:formatCode>General</c:formatCode>
                <c:ptCount val="4"/>
                <c:pt idx="0">
                  <c:v>1515</c:v>
                </c:pt>
                <c:pt idx="1">
                  <c:v>1592</c:v>
                </c:pt>
                <c:pt idx="2">
                  <c:v>1653</c:v>
                </c:pt>
                <c:pt idx="3">
                  <c:v>1735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09032624"/>
        <c:axId val="1809029904"/>
        <c:axId val="0"/>
      </c:bar3DChart>
      <c:catAx>
        <c:axId val="1809032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18090299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09029904"/>
        <c:scaling>
          <c:logBase val="10"/>
          <c:orientation val="minMax"/>
          <c:max val="1800"/>
          <c:min val="1000"/>
        </c:scaling>
        <c:delete val="1"/>
        <c:axPos val="l"/>
        <c:numFmt formatCode="General" sourceLinked="1"/>
        <c:majorTickMark val="out"/>
        <c:minorTickMark val="none"/>
        <c:tickLblPos val="nextTo"/>
        <c:crossAx val="18090326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Ремонтно-вспомогательные </a:t>
            </a:r>
            <a:r>
              <a:rPr lang="ru-RU" dirty="0"/>
              <a:t>рабочие</a:t>
            </a:r>
          </a:p>
        </c:rich>
      </c:tx>
      <c:layout>
        <c:manualLayout>
          <c:xMode val="edge"/>
          <c:yMode val="edge"/>
          <c:x val="0.17268589080379959"/>
          <c:y val="2.0829687955672169E-3"/>
        </c:manualLayout>
      </c:layout>
      <c:overlay val="0"/>
    </c:title>
    <c:autoTitleDeleted val="0"/>
    <c:view3D>
      <c:rotX val="15"/>
      <c:hPercent val="38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2474039342850793E-2"/>
          <c:y val="0.23648512685914261"/>
          <c:w val="0.94432628145483832"/>
          <c:h val="0.62904308836395451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2"/>
            <c:invertIfNegative val="0"/>
            <c:bubble3D val="0"/>
            <c:spPr>
              <a:solidFill>
                <a:srgbClr val="92D050"/>
              </a:solidFill>
            </c:spPr>
          </c:dPt>
          <c:dPt>
            <c:idx val="3"/>
            <c:invertIfNegative val="0"/>
            <c:bubble3D val="0"/>
            <c:spPr>
              <a:solidFill>
                <a:srgbClr val="7030A0"/>
              </a:solidFill>
            </c:spPr>
          </c:dPt>
          <c:dLbls>
            <c:dLbl>
              <c:idx val="0"/>
              <c:layout>
                <c:manualLayout>
                  <c:x val="5.4725848469003302E-3"/>
                  <c:y val="-1.07643441782667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7.9832391175690964E-3"/>
                  <c:y val="-4.448040541987885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5134275132142161E-2"/>
                  <c:y val="-1.76354288043834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5324921222639398E-2"/>
                  <c:y val="-2.81931516893925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8125684783951601E-2"/>
                  <c:y val="-1.87053564417094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1796434490596428E-2"/>
                  <c:y val="-3.15363588499595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('C:\Users\id_ootiz3\Documents\Танюшке от Светы\Документы к баланс ком и год отч\Отчет 2020 год\[Численность 2013-2020.xls]год'!$M$3;'C:\Users\id_ootiz3\Documents\Танюшке от Светы\Документы к баланс ком и год отч\Отчет 2020 год\[Численность 2013-2020.xls]год'!$O$3;'C:\Users\id_ootiz3\Documents\Танюшке от Светы\Документы к баланс ком и год отч\Отчет 2020 год\[Численность 2013-2020.xls]год'!$Q$3;'C:\Users\id_ootiz3\Documents\Танюшке от Светы\Документы к баланс ком и год отч\Отчет 2020 год\[Численность 2013-2020.xls]год'!$S$3)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('C:\Users\id_ootiz3\Documents\Танюшке от Светы\Документы к баланс ком и год отч\Отчет 2020 год\[Численность 2013-2020.xls]год'!$M$9;'C:\Users\id_ootiz3\Documents\Танюшке от Светы\Документы к баланс ком и год отч\Отчет 2020 год\[Численность 2013-2020.xls]год'!$O$9;'C:\Users\id_ootiz3\Documents\Танюшке от Светы\Документы к баланс ком и год отч\Отчет 2020 год\[Численность 2013-2020.xls]год'!$Q$9;'C:\Users\id_ootiz3\Documents\Танюшке от Светы\Документы к баланс ком и год отч\Отчет 2020 год\[Численность 2013-2020.xls]год'!$S$9)</c:f>
              <c:numCache>
                <c:formatCode>General</c:formatCode>
                <c:ptCount val="4"/>
                <c:pt idx="0">
                  <c:v>3868</c:v>
                </c:pt>
                <c:pt idx="1">
                  <c:v>3861</c:v>
                </c:pt>
                <c:pt idx="2">
                  <c:v>3885</c:v>
                </c:pt>
                <c:pt idx="3">
                  <c:v>3880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09019024"/>
        <c:axId val="1809019568"/>
        <c:axId val="0"/>
      </c:bar3DChart>
      <c:catAx>
        <c:axId val="18090190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18090195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09019568"/>
        <c:scaling>
          <c:logBase val="10"/>
          <c:orientation val="minMax"/>
          <c:max val="3900"/>
          <c:min val="2000"/>
        </c:scaling>
        <c:delete val="1"/>
        <c:axPos val="l"/>
        <c:numFmt formatCode="General" sourceLinked="1"/>
        <c:majorTickMark val="out"/>
        <c:minorTickMark val="none"/>
        <c:tickLblPos val="nextTo"/>
        <c:crossAx val="1809019024"/>
        <c:crosses val="autoZero"/>
        <c:crossBetween val="between"/>
        <c:majorUnit val="50"/>
      </c:valAx>
    </c:plotArea>
    <c:plotVisOnly val="1"/>
    <c:dispBlanksAs val="gap"/>
    <c:showDLblsOverMax val="0"/>
  </c:chart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0.18852</cdr:x>
      <cdr:y>0.13071</cdr:y>
    </cdr:from>
    <cdr:to>
      <cdr:x>0.35479</cdr:x>
      <cdr:y>0.18662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28694" y="785818"/>
          <a:ext cx="819064" cy="3361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1 388,2 млн.руб.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0.71059</cdr:x>
      <cdr:y>0.76052</cdr:y>
    </cdr:from>
    <cdr:to>
      <cdr:x>0.95863</cdr:x>
      <cdr:y>0.81315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500462" y="4572032"/>
          <a:ext cx="1221872" cy="3163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81,2млн.руб.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0.01387</cdr:x>
      <cdr:y>0.77161</cdr:y>
    </cdr:from>
    <cdr:to>
      <cdr:x>0.66582</cdr:x>
      <cdr:y>0.88821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68325" y="4344375"/>
          <a:ext cx="3211577" cy="656488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342900" indent="-77788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Объём поставленной продукции </a:t>
          </a:r>
        </a:p>
        <a:p xmlns:a="http://schemas.openxmlformats.org/drawingml/2006/main">
          <a:pPr marL="342900" indent="-77788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российского производства</a:t>
          </a:r>
        </a:p>
      </cdr:txBody>
    </cdr:sp>
  </cdr:relSizeAnchor>
  <cdr:relSizeAnchor xmlns:cdr="http://schemas.openxmlformats.org/drawingml/2006/chartDrawing">
    <cdr:from>
      <cdr:x>0.01387</cdr:x>
      <cdr:y>0.79699</cdr:y>
    </cdr:from>
    <cdr:to>
      <cdr:x>0.68703</cdr:x>
      <cdr:y>0.96645</cdr:y>
    </cdr:to>
    <cdr:sp macro="" textlink="">
      <cdr:nvSpPr>
        <cdr:cNvPr id="6" name="Прямоугольник 5"/>
        <cdr:cNvSpPr/>
      </cdr:nvSpPr>
      <cdr:spPr>
        <a:xfrm xmlns:a="http://schemas.openxmlformats.org/drawingml/2006/main">
          <a:off x="68325" y="4487251"/>
          <a:ext cx="3316060" cy="954104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342900" indent="-77788"/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marL="342900" indent="-77788"/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marL="342900" indent="-77788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Объём поставленной продукции </a:t>
          </a:r>
        </a:p>
        <a:p xmlns:a="http://schemas.openxmlformats.org/drawingml/2006/main">
          <a:pPr marL="342900" indent="-77788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импортного производства</a:t>
          </a:r>
        </a:p>
      </cdr:txBody>
    </cdr:sp>
  </cdr:relSizeAnchor>
  <cdr:relSizeAnchor xmlns:cdr="http://schemas.openxmlformats.org/drawingml/2006/chartDrawing">
    <cdr:from>
      <cdr:x>0.01387</cdr:x>
      <cdr:y>0.89849</cdr:y>
    </cdr:from>
    <cdr:to>
      <cdr:x>0.03807</cdr:x>
      <cdr:y>0.92963</cdr:y>
    </cdr:to>
    <cdr:sp macro="" textlink="">
      <cdr:nvSpPr>
        <cdr:cNvPr id="8" name="Прямоугольник 7"/>
        <cdr:cNvSpPr/>
      </cdr:nvSpPr>
      <cdr:spPr>
        <a:xfrm xmlns:a="http://schemas.openxmlformats.org/drawingml/2006/main">
          <a:off x="68325" y="5058755"/>
          <a:ext cx="119212" cy="175326"/>
        </a:xfrm>
        <a:prstGeom xmlns:a="http://schemas.openxmlformats.org/drawingml/2006/main" prst="rect">
          <a:avLst/>
        </a:prstGeom>
        <a:solidFill xmlns:a="http://schemas.openxmlformats.org/drawingml/2006/main">
          <a:srgbClr val="FF000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/>
        </a:p>
      </cdr:txBody>
    </cdr:sp>
  </cdr:relSizeAnchor>
  <cdr:relSizeAnchor xmlns:cdr="http://schemas.openxmlformats.org/drawingml/2006/chartDrawing">
    <cdr:from>
      <cdr:x>0.01867</cdr:x>
      <cdr:y>0.7843</cdr:y>
    </cdr:from>
    <cdr:to>
      <cdr:x>0.04287</cdr:x>
      <cdr:y>0.81542</cdr:y>
    </cdr:to>
    <cdr:sp macro="" textlink="">
      <cdr:nvSpPr>
        <cdr:cNvPr id="9" name="Прямоугольник 8"/>
        <cdr:cNvSpPr/>
      </cdr:nvSpPr>
      <cdr:spPr>
        <a:xfrm xmlns:a="http://schemas.openxmlformats.org/drawingml/2006/main">
          <a:off x="91970" y="4415813"/>
          <a:ext cx="119231" cy="175213"/>
        </a:xfrm>
        <a:prstGeom xmlns:a="http://schemas.openxmlformats.org/drawingml/2006/main" prst="rect">
          <a:avLst/>
        </a:prstGeom>
        <a:solidFill xmlns:a="http://schemas.openxmlformats.org/drawingml/2006/main">
          <a:srgbClr val="00B05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5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6" y="5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39CE66-58B9-4990-9A5E-6533E4C68141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28589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6" y="9428589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C4FF00-9C51-420E-AFA3-E90D441A8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911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D936E-AE9A-42EA-9121-3256823270B8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4628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BB8AA0-8546-4DF5-B6B8-AC9A17ADE17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7437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75" y="4715153"/>
            <a:ext cx="5438139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7342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80" y="4715155"/>
            <a:ext cx="5438139" cy="446698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24885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69" y="4715153"/>
            <a:ext cx="5438139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43121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 indent="457200">
              <a:defRPr/>
            </a:lvl2pPr>
            <a:lvl3pPr indent="914400">
              <a:defRPr/>
            </a:lvl3pPr>
            <a:lvl4pPr indent="1371600"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4552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2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5186864" y="0"/>
            <a:ext cx="3601408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2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962900" y="4869424"/>
            <a:ext cx="2723025" cy="543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25"/>
          <p:cNvSpPr txBox="1"/>
          <p:nvPr/>
        </p:nvSpPr>
        <p:spPr>
          <a:xfrm>
            <a:off x="191035" y="1052736"/>
            <a:ext cx="5688630" cy="108080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СПб ГУП «Горэлектротранс»</a:t>
            </a:r>
          </a:p>
          <a:p>
            <a:pPr lvl="0" algn="ctr"/>
            <a:endParaRPr lang="ru-RU" sz="3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Shape 25"/>
          <p:cNvSpPr txBox="1"/>
          <p:nvPr/>
        </p:nvSpPr>
        <p:spPr>
          <a:xfrm>
            <a:off x="107504" y="2708920"/>
            <a:ext cx="5855693" cy="144016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«Отчет </a:t>
            </a:r>
            <a:r>
              <a:rPr lang="ru-RU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 итогах финансово-хозяйственной деятельности  </a:t>
            </a:r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СПб </a:t>
            </a:r>
            <a:r>
              <a:rPr lang="ru-RU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ГУП «Горэлектротранс» </a:t>
            </a:r>
            <a:endParaRPr lang="ru-RU" sz="2000" b="1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</a:t>
            </a: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2020 год»</a:t>
            </a:r>
            <a:endParaRPr lang="ru-RU" sz="20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25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1"/>
          <p:cNvSpPr/>
          <p:nvPr/>
        </p:nvSpPr>
        <p:spPr>
          <a:xfrm>
            <a:off x="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sz="20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Конкурентные процедуры</a:t>
            </a:r>
            <a:endParaRPr sz="2000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999035" y="165795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4543005" y="217779"/>
            <a:ext cx="2133600" cy="365125"/>
          </a:xfrm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Слайд </a:t>
            </a:r>
            <a:fld id="{B19B0651-EE4F-4900-A07F-96A6BFA9D0F0}" type="slidenum"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pPr/>
              <a:t>10</a:t>
            </a:fld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87" y="811589"/>
            <a:ext cx="8820472" cy="597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26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1"/>
          <p:cNvSpPr/>
          <p:nvPr/>
        </p:nvSpPr>
        <p:spPr>
          <a:xfrm>
            <a:off x="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dirty="0" smtClean="0"/>
              <a:t> </a:t>
            </a:r>
            <a:endParaRPr dirty="0"/>
          </a:p>
        </p:txBody>
      </p:sp>
      <p:pic>
        <p:nvPicPr>
          <p:cNvPr id="8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2"/>
          <p:cNvSpPr txBox="1"/>
          <p:nvPr/>
        </p:nvSpPr>
        <p:spPr>
          <a:xfrm>
            <a:off x="0" y="30681"/>
            <a:ext cx="5650749" cy="71617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Среднесписочная численность</a:t>
            </a:r>
            <a:b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2017-2020 гг., чел.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442740"/>
              </p:ext>
            </p:extLst>
          </p:nvPr>
        </p:nvGraphicFramePr>
        <p:xfrm>
          <a:off x="107504" y="6093296"/>
          <a:ext cx="8928993" cy="718185"/>
        </p:xfrm>
        <a:graphic>
          <a:graphicData uri="http://schemas.openxmlformats.org/drawingml/2006/table">
            <a:tbl>
              <a:tblPr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{69C7853C-536D-4A76-A0AE-DD22124D55A5}</a:tableStyleId>
              </a:tblPr>
              <a:tblGrid>
                <a:gridCol w="3328077"/>
                <a:gridCol w="1298763"/>
                <a:gridCol w="1379935"/>
                <a:gridCol w="1298763"/>
                <a:gridCol w="1623455"/>
              </a:tblGrid>
              <a:tr h="291465"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2017</a:t>
                      </a: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2018</a:t>
                      </a: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2019</a:t>
                      </a: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</a:tr>
              <a:tr h="356607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по СПб ГУП "Горэлектротранс"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(чел.)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11 464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11 470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11 678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11 693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597346" y="274637"/>
            <a:ext cx="2133600" cy="365125"/>
          </a:xfrm>
        </p:spPr>
        <p:txBody>
          <a:bodyPr/>
          <a:lstStyle/>
          <a:p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fld id="{B19B0651-EE4F-4900-A07F-96A6BFA9D0F0}" type="slidenum">
              <a:rPr lang="ru-RU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11</a:t>
            </a:fld>
            <a:endParaRPr 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7367287"/>
              </p:ext>
            </p:extLst>
          </p:nvPr>
        </p:nvGraphicFramePr>
        <p:xfrm>
          <a:off x="107504" y="760800"/>
          <a:ext cx="4680520" cy="2380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Диаграмм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9409229"/>
              </p:ext>
            </p:extLst>
          </p:nvPr>
        </p:nvGraphicFramePr>
        <p:xfrm>
          <a:off x="4427983" y="760800"/>
          <a:ext cx="4608513" cy="2380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9526116"/>
              </p:ext>
            </p:extLst>
          </p:nvPr>
        </p:nvGraphicFramePr>
        <p:xfrm>
          <a:off x="107504" y="3284984"/>
          <a:ext cx="460851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9" name="Диаграмма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0451742"/>
              </p:ext>
            </p:extLst>
          </p:nvPr>
        </p:nvGraphicFramePr>
        <p:xfrm>
          <a:off x="4427984" y="3284984"/>
          <a:ext cx="4608512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60817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2" name="Shape 32"/>
          <p:cNvSpPr txBox="1"/>
          <p:nvPr/>
        </p:nvSpPr>
        <p:spPr>
          <a:xfrm>
            <a:off x="1" y="-99392"/>
            <a:ext cx="6789616" cy="88518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ru-RU" sz="17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Исполнение адресной инвестиционной </a:t>
            </a:r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программы, </a:t>
            </a:r>
          </a:p>
          <a:p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финансируемой за </a:t>
            </a:r>
            <a:r>
              <a:rPr lang="ru-RU" sz="17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счёт собственных источников </a:t>
            </a:r>
            <a:endParaRPr lang="ru-RU" sz="1700" b="1" i="1" dirty="0" smtClean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2020 год  </a:t>
            </a:r>
          </a:p>
          <a:p>
            <a:pPr lvl="0" rtl="0">
              <a:buNone/>
            </a:pPr>
            <a:endParaRPr lang="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Номер слайда 5"/>
          <p:cNvSpPr txBox="1">
            <a:spLocks/>
          </p:cNvSpPr>
          <p:nvPr/>
        </p:nvSpPr>
        <p:spPr>
          <a:xfrm>
            <a:off x="4610696" y="33904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fld id="{B19B0651-EE4F-4900-A07F-96A6BFA9D0F0}" type="slidenum">
              <a:rPr lang="ru-RU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pPr algn="r"/>
              <a:t>12</a:t>
            </a:fld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404837"/>
              </p:ext>
            </p:extLst>
          </p:nvPr>
        </p:nvGraphicFramePr>
        <p:xfrm>
          <a:off x="179512" y="980728"/>
          <a:ext cx="8856983" cy="5770132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504056"/>
                <a:gridCol w="3960440"/>
                <a:gridCol w="1656184"/>
                <a:gridCol w="1440160"/>
                <a:gridCol w="1296143"/>
              </a:tblGrid>
              <a:tr h="7356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b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Раздел АИП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План,</a:t>
                      </a:r>
                      <a:br>
                        <a:rPr lang="ru-RU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Факт,</a:t>
                      </a:r>
                      <a:br>
                        <a:rPr lang="ru-RU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Выполнение плана,</a:t>
                      </a:r>
                      <a:b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267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Модернизация объектов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246 773,3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242 052,6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267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Модернизация подвижного состава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718 874,5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719 283,3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622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Модернизация пассажирских трамвайных вагонов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514 805,4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515 244,0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267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2.2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Модернизация узлов и агрегатов подвижного состава                                              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204 069,1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204 039,3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5075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Закупка основных средств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765 845,0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752 788,7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759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троллейбусов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497 644,2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497 644,2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759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Закупка производственного оборудования, авто, спецтехники и прочих видов основных средств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268 200,8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255 144,5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759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Резерв на погашение убытков предприятия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848 822,5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866 190,7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5196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2 580 315,3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2 580 315,3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51961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без учета резерва на погашение убытков предприятия по 2020 г.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1 731 492,8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1 714 124,6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678737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-990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sz="17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Субсидия на увеличение уставного </a:t>
            </a:r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фонда</a:t>
            </a:r>
            <a:b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СПб </a:t>
            </a:r>
            <a:r>
              <a:rPr lang="ru-RU" sz="17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ГУП «Горэлектротранс»</a:t>
            </a:r>
            <a:endParaRPr sz="1700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Shape 32"/>
          <p:cNvSpPr txBox="1"/>
          <p:nvPr/>
        </p:nvSpPr>
        <p:spPr>
          <a:xfrm>
            <a:off x="1" y="-99392"/>
            <a:ext cx="6789616" cy="88518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endParaRPr lang="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Номер слайда 5"/>
          <p:cNvSpPr txBox="1">
            <a:spLocks/>
          </p:cNvSpPr>
          <p:nvPr/>
        </p:nvSpPr>
        <p:spPr>
          <a:xfrm>
            <a:off x="4602058" y="343201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fld id="{B19B0651-EE4F-4900-A07F-96A6BFA9D0F0}" type="slidenum">
              <a:rPr lang="ru-RU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pPr algn="r"/>
              <a:t>13</a:t>
            </a:fld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883180"/>
              </p:ext>
            </p:extLst>
          </p:nvPr>
        </p:nvGraphicFramePr>
        <p:xfrm>
          <a:off x="107505" y="785793"/>
          <a:ext cx="8928990" cy="6035744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360039"/>
                <a:gridCol w="2880320"/>
                <a:gridCol w="1008112"/>
                <a:gridCol w="974098"/>
                <a:gridCol w="962316"/>
                <a:gridCol w="962316"/>
                <a:gridCol w="962316"/>
                <a:gridCol w="819473"/>
              </a:tblGrid>
              <a:tr h="20723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b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мероприятий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План,</a:t>
                      </a:r>
                      <a:b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</a:t>
                      </a:r>
                      <a:r>
                        <a:rPr lang="ru-RU" sz="1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руб.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Исполнение в </a:t>
                      </a:r>
                      <a:r>
                        <a:rPr lang="ru-RU" sz="1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 году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66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Выполнено работ, </a:t>
                      </a:r>
                      <a:r>
                        <a:rPr lang="ru-RU" sz="1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Выполнено </a:t>
                      </a:r>
                      <a: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работ, 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Выставлены пени,</a:t>
                      </a:r>
                      <a:b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</a:t>
                      </a:r>
                      <a:r>
                        <a:rPr lang="ru-RU" sz="1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руб.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Получена</a:t>
                      </a:r>
                      <a:r>
                        <a:rPr lang="ru-RU" sz="1000" b="1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субсидия</a:t>
                      </a:r>
                      <a: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b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</a:t>
                      </a:r>
                      <a:r>
                        <a:rPr lang="ru-RU" sz="1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руб.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Исполнение</a:t>
                      </a:r>
                      <a:r>
                        <a:rPr lang="ru-RU" sz="1000" b="1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субсидии</a:t>
                      </a:r>
                      <a: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 учетом удержанных пеней,</a:t>
                      </a:r>
                      <a:b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523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Реконструкция контактной сети трамвая, в том числе: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16 787,4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11 397,3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67,9%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-73,6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11 323,8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67,5%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417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1.2.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Реконструкция контактной сети трамвая ул. М.Казакова, ул. Десантников от пр. Стачек до Петергофского шоссе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16 787,4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11 397,3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67,9%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-73,6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11 323,8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67,5%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523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Реконструкция кабельной сети городского электрического транспорта, в том числе: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122 312,0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121 981,9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99,7%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-12 538,5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109 443,4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89,5%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523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Реконструкция кабельной сети от т/п 30 фидеры "Авиационный", "Победы"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12 853,3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12 853,3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-42,1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12 811,2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99,7%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523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2.2.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Реконструкция кабельной сети от т/п 52 фидеры "Коллонтай", "Антонова - Овсеенко"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17 525,0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17 525,0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17 523,0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284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2.3.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Реконструкция кабельной сети от т/п 36 фидеры "Пирогова", "Карпинского", "Софьи Ковалевской", "Бутлерова", "Науки" 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26 340,9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26 340,9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26 340,9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704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2.4.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Реконструкция кабельной сети от т/п 63 фидеры "Коломяжский", "Испытателей", "Сизова", "Новикова", "Королева", "Уточкина", "Поликарпова"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15 978,4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15 960,3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99,9%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-18,0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15 942,3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99,8%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284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2.5.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Реконструкция кабельной сети от т/п 74 фидеры "Композиторов", "Симонова" "Хо Ши Мина", "Ж.Егоровой", "Осиновый", "Асафьева"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49 614,4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49 302,3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99,4%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-12 476,4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36 825,9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74,2%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523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Погашение лизинговых платежей по приобретению трамвайных вагонов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227 759,0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227 242,7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99,8%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227 242,7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99,8%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284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Частичное погашение основного долга по кредитной линии на приобретение трамвайных вагонов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795 186,3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795 186,3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795 186,3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9058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1 162 044,7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1 155 808,1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99,5%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-12 612,0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1 143 196,1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98,4%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25274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0" y="-1"/>
            <a:ext cx="9153900" cy="957103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2" name="Shape 32"/>
          <p:cNvSpPr txBox="1"/>
          <p:nvPr/>
        </p:nvSpPr>
        <p:spPr>
          <a:xfrm>
            <a:off x="172762" y="116632"/>
            <a:ext cx="6442837" cy="64416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endParaRPr lang="ru-RU" sz="1600" b="1" dirty="0" smtClean="0">
              <a:solidFill>
                <a:srgbClr val="002060"/>
              </a:solidFill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Shape 34"/>
          <p:cNvSpPr txBox="1"/>
          <p:nvPr/>
        </p:nvSpPr>
        <p:spPr>
          <a:xfrm>
            <a:off x="602800" y="1205575"/>
            <a:ext cx="5425200" cy="760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Clr>
                <a:schemeClr val="dk1"/>
              </a:buClr>
              <a:buSzPct val="45833"/>
              <a:buFont typeface="Arial"/>
              <a:buNone/>
            </a:pPr>
            <a:endParaRPr lang="ru" sz="2400" dirty="0">
              <a:solidFill>
                <a:srgbClr val="20336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5" name="Shape 35"/>
          <p:cNvSpPr txBox="1"/>
          <p:nvPr/>
        </p:nvSpPr>
        <p:spPr>
          <a:xfrm>
            <a:off x="625400" y="1838025"/>
            <a:ext cx="4493399" cy="2490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1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" name="Shape 37"/>
          <p:cNvSpPr txBox="1"/>
          <p:nvPr/>
        </p:nvSpPr>
        <p:spPr>
          <a:xfrm>
            <a:off x="5464650" y="3283625"/>
            <a:ext cx="2559300" cy="316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buClr>
                <a:schemeClr val="dk1"/>
              </a:buClr>
              <a:buSzPct val="110000"/>
              <a:buFont typeface="Arial"/>
              <a:buNone/>
            </a:pPr>
            <a:endParaRPr lang="ru" sz="1000" i="1" dirty="0">
              <a:solidFill>
                <a:schemeClr val="dk1"/>
              </a:solidFill>
            </a:endParaRPr>
          </a:p>
        </p:txBody>
      </p:sp>
      <p:sp>
        <p:nvSpPr>
          <p:cNvPr id="38" name="Shape 38"/>
          <p:cNvSpPr txBox="1"/>
          <p:nvPr/>
        </p:nvSpPr>
        <p:spPr>
          <a:xfrm>
            <a:off x="602800" y="4721751"/>
            <a:ext cx="4328100" cy="464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dirty="0">
              <a:solidFill>
                <a:srgbClr val="20336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72099" y="980728"/>
            <a:ext cx="3003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      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849" y="33773"/>
            <a:ext cx="64469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Итоги работы за </a:t>
            </a: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2020 год, в том числе итоги в период руководства Комитетом по </a:t>
            </a: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транспорту</a:t>
            </a:r>
          </a:p>
          <a:p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Поляковым </a:t>
            </a: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К.В</a:t>
            </a: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5" name="Номер слайда 5"/>
          <p:cNvSpPr txBox="1">
            <a:spLocks/>
          </p:cNvSpPr>
          <p:nvPr/>
        </p:nvSpPr>
        <p:spPr>
          <a:xfrm>
            <a:off x="4887709" y="359043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fld id="{B19B0651-EE4F-4900-A07F-96A6BFA9D0F0}" type="slidenum">
              <a:rPr lang="ru-RU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pPr algn="r"/>
              <a:t>14</a:t>
            </a:fld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Блок-схема: документ 15"/>
          <p:cNvSpPr/>
          <p:nvPr/>
        </p:nvSpPr>
        <p:spPr>
          <a:xfrm>
            <a:off x="76836" y="980728"/>
            <a:ext cx="9001000" cy="5832648"/>
          </a:xfrm>
          <a:prstGeom prst="flowChart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 algn="just">
              <a:buFont typeface="Wingdings" pitchFamily="2" charset="2"/>
              <a:buChar char="Ø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2020 г. объем транспортной работы составил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60,2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млн. км., план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выполнен на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100,2%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2020 г. перевезено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214,2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млн. пассажиров, план выполнен на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98,3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marL="285750" lvl="0" indent="-285750" algn="just">
              <a:buFont typeface="Wingdings" pitchFamily="2" charset="2"/>
              <a:buChar char="Ø"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перевозки пассажиров составили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15 548,1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млн. руб., план доходов выполнен на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100,7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Проведено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665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закупочных процедур на общую сумму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10 634,1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млн. руб. Экономия от проведения закупочных процедур составила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896,6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млн. руб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2020 г.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ыполнена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закупка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108 ед.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троллейбусов, из них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 ед.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троллейбусов особо большой вместимости,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73 ед.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троллейбусов большой вместимости,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 ед.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троллейбусов большой вместимости с увеличенным автономным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ходом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Разработана и утверждена Программа развития СПб ГУП «Горэлектротранс» на 2021-2028 гг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Субсидия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СПб ГУП «Горэлектротранс»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предоставляемая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возмещение расходов от перевозок по маршрутам трамвая и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троллейбуса, с учетом сокращения объема транспортной работы, получена в полном объеме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Предприятие выполнило, предусмотренные Постановлением РФ от 16.05.2020 г. № 696 условия заимствования и получило списание задолженности по кредиту в полном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объеме в сумме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748,6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млн. руб.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Выполнена закупка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 ед.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трамвайных вагонов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Выполнена допоставка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34 ед.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троллейбусов, из них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 ед.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большой вместимости,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 ед.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большой вместимости с увеличенным автономным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ходом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47927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2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5186864" y="0"/>
            <a:ext cx="3601408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2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962900" y="4869424"/>
            <a:ext cx="2723025" cy="543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25"/>
          <p:cNvSpPr txBox="1"/>
          <p:nvPr/>
        </p:nvSpPr>
        <p:spPr>
          <a:xfrm>
            <a:off x="191035" y="2348198"/>
            <a:ext cx="5688630" cy="108080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Спасибо за внимание!</a:t>
            </a:r>
            <a:endParaRPr lang="ru-RU" sz="3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8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pic>
        <p:nvPicPr>
          <p:cNvPr id="11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32"/>
          <p:cNvSpPr txBox="1"/>
          <p:nvPr/>
        </p:nvSpPr>
        <p:spPr>
          <a:xfrm>
            <a:off x="147727" y="68104"/>
            <a:ext cx="5650749" cy="51479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Показатели эксплуатационной деятельности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6097359"/>
              </p:ext>
            </p:extLst>
          </p:nvPr>
        </p:nvGraphicFramePr>
        <p:xfrm>
          <a:off x="82519" y="2192045"/>
          <a:ext cx="8969061" cy="1728192"/>
        </p:xfrm>
        <a:graphic>
          <a:graphicData uri="http://schemas.openxmlformats.org/drawingml/2006/table">
            <a:tbl>
              <a:tblPr bandRow="1"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tableStyleId>{69C7853C-536D-4A76-A0AE-DD22124D55A5}</a:tableStyleId>
              </a:tblPr>
              <a:tblGrid>
                <a:gridCol w="2905306"/>
                <a:gridCol w="1152128"/>
                <a:gridCol w="1080120"/>
                <a:gridCol w="1080120"/>
                <a:gridCol w="1443875"/>
                <a:gridCol w="1307512"/>
              </a:tblGrid>
              <a:tr h="28803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2019 г.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2020 </a:t>
                      </a:r>
                      <a:r>
                        <a:rPr lang="ru-RU" sz="14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г.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Отклонение, %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88032">
                <a:tc vMerge="1">
                  <a:txBody>
                    <a:bodyPr/>
                    <a:lstStyle/>
                    <a:p>
                      <a:pPr algn="l" rtl="0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Факт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</a:t>
                      </a: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Выполнение плана ,</a:t>
                      </a:r>
                      <a:r>
                        <a:rPr lang="ru-RU" sz="14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2020г./2019г.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3737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Объём транспортной работы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всего, </a:t>
                      </a:r>
                      <a:b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км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66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170,6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FFFF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127,2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FFFF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218,1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FFFF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100,2</a:t>
                      </a:r>
                    </a:p>
                  </a:txBody>
                  <a:tcPr marL="9525" marR="9525" marT="9525" marB="0" anchor="ctr">
                    <a:solidFill>
                      <a:srgbClr val="FFFF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-9,0</a:t>
                      </a:r>
                      <a:endParaRPr lang="ru-RU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>
                        <a:alpha val="40000"/>
                      </a:srgb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Трамвай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515,5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464,1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512,1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100,2</a:t>
                      </a: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-11,9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Троллейбус                                                                                                                                                                                                     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655,1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663,1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706,0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100,1</a:t>
                      </a: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-6,0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6062470" y="1346819"/>
            <a:ext cx="453746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740" y="868794"/>
            <a:ext cx="3334110" cy="13056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001" y="858462"/>
            <a:ext cx="1242890" cy="12397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04767" y="1521616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36715" y="1836776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маршрута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92204" y="1368712"/>
            <a:ext cx="452406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4621827" y="363046"/>
            <a:ext cx="2133600" cy="365125"/>
          </a:xfrm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Слайд </a:t>
            </a:r>
            <a:fld id="{B19B0651-EE4F-4900-A07F-96A6BFA9D0F0}" type="slidenum">
              <a:rPr lang="ru-RU" sz="20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fld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7282962"/>
              </p:ext>
            </p:extLst>
          </p:nvPr>
        </p:nvGraphicFramePr>
        <p:xfrm>
          <a:off x="147727" y="3933056"/>
          <a:ext cx="8720048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423395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pic>
        <p:nvPicPr>
          <p:cNvPr id="11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32"/>
          <p:cNvSpPr txBox="1"/>
          <p:nvPr/>
        </p:nvSpPr>
        <p:spPr>
          <a:xfrm>
            <a:off x="147727" y="68104"/>
            <a:ext cx="5650749" cy="51479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Сравнительный анализ перевозок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525534"/>
              </p:ext>
            </p:extLst>
          </p:nvPr>
        </p:nvGraphicFramePr>
        <p:xfrm>
          <a:off x="147726" y="836712"/>
          <a:ext cx="8847815" cy="1475364"/>
        </p:xfrm>
        <a:graphic>
          <a:graphicData uri="http://schemas.openxmlformats.org/drawingml/2006/table">
            <a:tbl>
              <a:tblPr bandRow="1">
                <a:tableStyleId>{00A15C55-8517-42AA-B614-E9B94910E393}</a:tableStyleId>
              </a:tblPr>
              <a:tblGrid>
                <a:gridCol w="2827974"/>
                <a:gridCol w="1375918"/>
                <a:gridCol w="935135"/>
                <a:gridCol w="1119184"/>
                <a:gridCol w="1150935"/>
                <a:gridCol w="1438669"/>
              </a:tblGrid>
              <a:tr h="401807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 г.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Изменение, 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644134">
                <a:tc vMerge="1">
                  <a:txBody>
                    <a:bodyPr/>
                    <a:lstStyle/>
                    <a:p>
                      <a:pPr algn="l" rtl="0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Факт</a:t>
                      </a:r>
                      <a:endParaRPr lang="ru-RU" sz="1400" b="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Выполнение плана, </a:t>
                      </a:r>
                      <a:br>
                        <a:rPr lang="ru-RU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2020г./2019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2942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Перевозка платных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пассажиров всего, млн. </a:t>
                      </a:r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пасс.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292,6</a:t>
                      </a: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203,4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98,3</a:t>
                      </a: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-31,6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395536" y="6311180"/>
            <a:ext cx="8568952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Всего за 2020 год перевезено 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214,2 млн. пассажиров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4680012" y="325502"/>
            <a:ext cx="2133600" cy="365125"/>
          </a:xfrm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Слайд </a:t>
            </a:r>
            <a:fld id="{B19B0651-EE4F-4900-A07F-96A6BFA9D0F0}" type="slidenum"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pPr/>
              <a:t>3</a:t>
            </a:fld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8338180"/>
              </p:ext>
            </p:extLst>
          </p:nvPr>
        </p:nvGraphicFramePr>
        <p:xfrm>
          <a:off x="40739" y="2376967"/>
          <a:ext cx="8995757" cy="3933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0892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-7134"/>
            <a:ext cx="9156700" cy="8350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258142"/>
            <a:ext cx="2036763" cy="40798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48614" name="Прямоугольник 6"/>
          <p:cNvSpPr/>
          <p:nvPr/>
        </p:nvSpPr>
        <p:spPr>
          <a:xfrm>
            <a:off x="144016" y="138970"/>
            <a:ext cx="54360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Структура доходов</a:t>
            </a:r>
          </a:p>
          <a:p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СПб ГУП «Горэлектротранс»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59832" y="942205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Структура доходов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4716016" y="268590"/>
            <a:ext cx="2133600" cy="365125"/>
          </a:xfrm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Слайд </a:t>
            </a:r>
            <a:fld id="{B19B0651-EE4F-4900-A07F-96A6BFA9D0F0}" type="slidenum"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pPr/>
              <a:t>4</a:t>
            </a:fld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4732444"/>
              </p:ext>
            </p:extLst>
          </p:nvPr>
        </p:nvGraphicFramePr>
        <p:xfrm>
          <a:off x="137525" y="1352163"/>
          <a:ext cx="6018651" cy="51731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714308"/>
              </p:ext>
            </p:extLst>
          </p:nvPr>
        </p:nvGraphicFramePr>
        <p:xfrm>
          <a:off x="5364088" y="1352163"/>
          <a:ext cx="3620939" cy="51731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41961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-7134"/>
            <a:ext cx="9156700" cy="8350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258142"/>
            <a:ext cx="2036763" cy="40798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48614" name="Прямоугольник 6"/>
          <p:cNvSpPr/>
          <p:nvPr/>
        </p:nvSpPr>
        <p:spPr>
          <a:xfrm>
            <a:off x="144016" y="138970"/>
            <a:ext cx="54360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Доходы от перевозки пассажиров</a:t>
            </a:r>
          </a:p>
          <a:p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СПб ГУП «Горэлектротранс»,  млн. руб.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3263760"/>
              </p:ext>
            </p:extLst>
          </p:nvPr>
        </p:nvGraphicFramePr>
        <p:xfrm>
          <a:off x="144016" y="971534"/>
          <a:ext cx="8841011" cy="4935323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2997243"/>
                <a:gridCol w="1465627"/>
                <a:gridCol w="962952"/>
                <a:gridCol w="1138396"/>
                <a:gridCol w="1062503"/>
                <a:gridCol w="1214290"/>
              </a:tblGrid>
              <a:tr h="26261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r>
                        <a:rPr lang="ru-RU" sz="14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г.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FCC9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r>
                        <a:rPr lang="ru-RU" sz="14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FCC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Темп роста,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2020/2019 </a:t>
                      </a:r>
                      <a:b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%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FCC99"/>
                    </a:solidFill>
                  </a:tcPr>
                </a:tc>
              </a:tr>
              <a:tr h="6503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marL="9088" marR="9088" marT="9088" marB="0" anchor="ctr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</a:t>
                      </a:r>
                    </a:p>
                  </a:txBody>
                  <a:tcPr marL="9088" marR="9088" marT="9088" marB="0" anchor="ctr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marL="9088" marR="9088" marT="9088" marB="0" anchor="ctr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Исполнение плана, </a:t>
                      </a:r>
                      <a:b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9088" marR="9088" marT="9088" marB="0" anchor="ctr">
                    <a:solidFill>
                      <a:srgbClr val="FFCC9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832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от перевозки </a:t>
                      </a:r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пассажиров</a:t>
                      </a:r>
                      <a:endParaRPr lang="ru-RU" sz="16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5 853,0</a:t>
                      </a:r>
                    </a:p>
                  </a:txBody>
                  <a:tcPr marL="9525" marR="9525" marT="9525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4 742,5</a:t>
                      </a:r>
                    </a:p>
                  </a:txBody>
                  <a:tcPr marL="9525" marR="9525" marT="9525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4 758,7</a:t>
                      </a:r>
                    </a:p>
                  </a:txBody>
                  <a:tcPr marL="9525" marR="9525" marT="9525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100,3</a:t>
                      </a:r>
                    </a:p>
                  </a:txBody>
                  <a:tcPr marL="9525" marR="9525" marT="9525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-18,7</a:t>
                      </a:r>
                    </a:p>
                  </a:txBody>
                  <a:tcPr marL="9525" marR="9525" marT="9525" marB="0" anchor="ctr">
                    <a:solidFill>
                      <a:srgbClr val="F7CDD3"/>
                    </a:solidFill>
                  </a:tcPr>
                </a:tc>
              </a:tr>
              <a:tr h="3472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Разовые билеты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1 718,3</a:t>
                      </a:r>
                    </a:p>
                  </a:txBody>
                  <a:tcPr marL="9525" marR="9525" marT="9525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1 211,5</a:t>
                      </a:r>
                    </a:p>
                  </a:txBody>
                  <a:tcPr marL="9525" marR="9525" marT="9525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1 229,0</a:t>
                      </a:r>
                    </a:p>
                  </a:txBody>
                  <a:tcPr marL="9525" marR="9525" marT="9525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101,5</a:t>
                      </a:r>
                    </a:p>
                  </a:txBody>
                  <a:tcPr marL="9525" marR="9525" marT="9525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-28,5</a:t>
                      </a:r>
                    </a:p>
                  </a:txBody>
                  <a:tcPr marL="9525" marR="9525" marT="9525" marB="0" anchor="ctr">
                    <a:solidFill>
                      <a:srgbClr val="F7CDD3"/>
                    </a:solidFill>
                  </a:tcPr>
                </a:tc>
              </a:tr>
              <a:tr h="3831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Комбинированные билеты </a:t>
                      </a:r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10 поездок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45,9</a:t>
                      </a:r>
                    </a:p>
                  </a:txBody>
                  <a:tcPr marL="9525" marR="9525" marT="9525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50,7</a:t>
                      </a:r>
                    </a:p>
                  </a:txBody>
                  <a:tcPr marL="9525" marR="9525" marT="9525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52,6</a:t>
                      </a:r>
                    </a:p>
                  </a:txBody>
                  <a:tcPr marL="9525" marR="9525" marT="9525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103,9</a:t>
                      </a:r>
                    </a:p>
                  </a:txBody>
                  <a:tcPr marL="9525" marR="9525" marT="9525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14,6</a:t>
                      </a:r>
                    </a:p>
                  </a:txBody>
                  <a:tcPr marL="9525" marR="9525" marT="9525" marB="0" anchor="ctr">
                    <a:solidFill>
                      <a:srgbClr val="F7CDD3"/>
                    </a:solidFill>
                  </a:tcPr>
                </a:tc>
              </a:tr>
              <a:tr h="3831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Электронный билет "Подорожник</a:t>
                      </a:r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1 631,7</a:t>
                      </a:r>
                    </a:p>
                  </a:txBody>
                  <a:tcPr marL="9525" marR="9525" marT="9525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1 520,9</a:t>
                      </a:r>
                    </a:p>
                  </a:txBody>
                  <a:tcPr marL="9525" marR="9525" marT="9525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1 545,2</a:t>
                      </a:r>
                    </a:p>
                  </a:txBody>
                  <a:tcPr marL="9525" marR="9525" marT="9525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101,6</a:t>
                      </a:r>
                    </a:p>
                  </a:txBody>
                  <a:tcPr marL="9525" marR="9525" marT="9525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-5,3</a:t>
                      </a:r>
                    </a:p>
                  </a:txBody>
                  <a:tcPr marL="9525" marR="9525" marT="9525" marB="0" anchor="ctr">
                    <a:solidFill>
                      <a:srgbClr val="F7CDD3"/>
                    </a:solidFill>
                  </a:tcPr>
                </a:tc>
              </a:tr>
              <a:tr h="3831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Билеты </a:t>
                      </a:r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длительного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пользования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2 227,9</a:t>
                      </a:r>
                    </a:p>
                  </a:txBody>
                  <a:tcPr marL="9525" marR="9525" marT="9525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1 637,1</a:t>
                      </a:r>
                    </a:p>
                  </a:txBody>
                  <a:tcPr marL="9525" marR="9525" marT="9525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1 618,9</a:t>
                      </a:r>
                    </a:p>
                  </a:txBody>
                  <a:tcPr marL="9525" marR="9525" marT="9525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98,9</a:t>
                      </a:r>
                    </a:p>
                  </a:txBody>
                  <a:tcPr marL="9525" marR="9525" marT="9525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-27,3</a:t>
                      </a:r>
                    </a:p>
                  </a:txBody>
                  <a:tcPr marL="9525" marR="9525" marT="9525" marB="0" anchor="ctr">
                    <a:solidFill>
                      <a:srgbClr val="F7CDD3"/>
                    </a:solidFill>
                  </a:tcPr>
                </a:tc>
              </a:tr>
              <a:tr h="244340">
                <a:tc>
                  <a:txBody>
                    <a:bodyPr/>
                    <a:lstStyle/>
                    <a:p>
                      <a:pPr lvl="0" algn="l" fontAlgn="ctr"/>
                      <a:r>
                        <a:rPr lang="ru-RU" sz="12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Единые билеты:</a:t>
                      </a:r>
                      <a:endParaRPr lang="ru-RU" sz="12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2 052,1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1 491,7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1 473,8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98,8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-28,2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44340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Студенческие</a:t>
                      </a:r>
                      <a:endParaRPr lang="ru-RU" sz="12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231,8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140,8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-39,2</a:t>
                      </a:r>
                    </a:p>
                  </a:txBody>
                  <a:tcPr marL="9525" marR="9525" marT="9525" marB="0" anchor="ctr"/>
                </a:tc>
              </a:tr>
              <a:tr h="244340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Ученические </a:t>
                      </a:r>
                      <a:endParaRPr lang="ru-RU" sz="12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181,3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131,4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131,7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-27,3</a:t>
                      </a:r>
                    </a:p>
                  </a:txBody>
                  <a:tcPr marL="9525" marR="9525" marT="9525" marB="0" anchor="ctr"/>
                </a:tc>
              </a:tr>
              <a:tr h="244340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Единые</a:t>
                      </a:r>
                      <a:endParaRPr lang="ru-RU" sz="12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368,4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257,5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248,4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96,5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-32,6</a:t>
                      </a:r>
                    </a:p>
                  </a:txBody>
                  <a:tcPr marL="9525" marR="9525" marT="9525" marB="0" anchor="ctr"/>
                </a:tc>
              </a:tr>
              <a:tr h="244340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Единые именные льготные</a:t>
                      </a:r>
                      <a:endParaRPr lang="ru-RU" sz="12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1 270,7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960,5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952,9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-25,0</a:t>
                      </a:r>
                    </a:p>
                  </a:txBody>
                  <a:tcPr marL="9525" marR="9525" marT="9525" marB="0" anchor="ctr"/>
                </a:tc>
              </a:tr>
              <a:tr h="244340">
                <a:tc>
                  <a:txBody>
                    <a:bodyPr/>
                    <a:lstStyle/>
                    <a:p>
                      <a:pPr lvl="0" algn="l" fontAlgn="ctr"/>
                      <a:r>
                        <a:rPr lang="ru-RU" sz="12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Билеты </a:t>
                      </a:r>
                      <a:r>
                        <a:rPr lang="ru-RU" sz="1200" b="1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наземные виды </a:t>
                      </a:r>
                      <a:r>
                        <a:rPr lang="ru-RU" sz="12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транспорта</a:t>
                      </a:r>
                      <a:endParaRPr lang="ru-RU" sz="12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175,8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145,3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145,0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99,8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-17,5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44340">
                <a:tc>
                  <a:txBody>
                    <a:bodyPr/>
                    <a:lstStyle/>
                    <a:p>
                      <a:pPr lvl="0" algn="l" fontAlgn="ctr"/>
                      <a:r>
                        <a:rPr lang="ru-RU" sz="12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Билеты на 90 минут</a:t>
                      </a:r>
                      <a:endParaRPr lang="ru-RU" sz="12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1,4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1,5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1,6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101,8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11,8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44340">
                <a:tc>
                  <a:txBody>
                    <a:bodyPr/>
                    <a:lstStyle/>
                    <a:p>
                      <a:pPr lvl="0" algn="l" fontAlgn="ctr"/>
                      <a:r>
                        <a:rPr lang="ru-RU" sz="12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Суточные билеты</a:t>
                      </a:r>
                      <a:endParaRPr lang="ru-RU" sz="12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144,6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133,3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131,0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98,3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-9,4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4812380" y="315716"/>
            <a:ext cx="2133600" cy="365125"/>
          </a:xfrm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Слайд </a:t>
            </a:r>
            <a:fld id="{B19B0651-EE4F-4900-A07F-96A6BFA9D0F0}" type="slidenum"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pPr/>
              <a:t>5</a:t>
            </a:fld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50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pic>
        <p:nvPicPr>
          <p:cNvPr id="11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32"/>
          <p:cNvSpPr txBox="1"/>
          <p:nvPr/>
        </p:nvSpPr>
        <p:spPr>
          <a:xfrm>
            <a:off x="147727" y="68104"/>
            <a:ext cx="5650749" cy="51479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Структура расходов на перевозку пассажиров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46770" y="953085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Структура расходов на перевозку пассажиров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4640867" y="322365"/>
            <a:ext cx="2133600" cy="365125"/>
          </a:xfrm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Слайд </a:t>
            </a:r>
            <a:fld id="{B19B0651-EE4F-4900-A07F-96A6BFA9D0F0}" type="slidenum"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pPr/>
              <a:t>6</a:t>
            </a:fld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505" t="22756" r="1475" b="50423"/>
          <a:stretch/>
        </p:blipFill>
        <p:spPr bwMode="auto">
          <a:xfrm>
            <a:off x="827584" y="4941168"/>
            <a:ext cx="3312368" cy="13182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/>
          <p:cNvPicPr/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891" t="52466" r="7267" b="9130"/>
          <a:stretch/>
        </p:blipFill>
        <p:spPr bwMode="auto">
          <a:xfrm>
            <a:off x="5298686" y="4869160"/>
            <a:ext cx="3528392" cy="18986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0146" y="1314756"/>
            <a:ext cx="80420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2019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г.                               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2020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/>
          <p:cNvPicPr/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40" t="18927" r="50000" b="29623"/>
          <a:stretch/>
        </p:blipFill>
        <p:spPr bwMode="auto">
          <a:xfrm>
            <a:off x="503548" y="1684088"/>
            <a:ext cx="3852428" cy="29690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/>
          <p:cNvPicPr/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84" t="20429" r="51751" b="27109"/>
          <a:stretch/>
        </p:blipFill>
        <p:spPr bwMode="auto">
          <a:xfrm>
            <a:off x="5148064" y="1756096"/>
            <a:ext cx="3679014" cy="28970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5347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pic>
        <p:nvPicPr>
          <p:cNvPr id="11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32"/>
          <p:cNvSpPr txBox="1"/>
          <p:nvPr/>
        </p:nvSpPr>
        <p:spPr>
          <a:xfrm>
            <a:off x="147727" y="68104"/>
            <a:ext cx="5650749" cy="51479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Расходы на перевозку пассажиров, млн. руб.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7760063"/>
              </p:ext>
            </p:extLst>
          </p:nvPr>
        </p:nvGraphicFramePr>
        <p:xfrm>
          <a:off x="107503" y="836712"/>
          <a:ext cx="8939372" cy="5256584"/>
        </p:xfrm>
        <a:graphic>
          <a:graphicData uri="http://schemas.openxmlformats.org/drawingml/2006/table">
            <a:tbl>
              <a:tblPr firstRow="1">
                <a:tableStyleId>{00A15C55-8517-42AA-B614-E9B94910E393}</a:tableStyleId>
              </a:tblPr>
              <a:tblGrid>
                <a:gridCol w="2908120"/>
                <a:gridCol w="1190379"/>
                <a:gridCol w="974064"/>
                <a:gridCol w="976110"/>
                <a:gridCol w="993774"/>
                <a:gridCol w="1021422"/>
                <a:gridCol w="875503"/>
              </a:tblGrid>
              <a:tr h="76325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показателей и статей затрат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 г.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 г.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Темп роста (</a:t>
                      </a:r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снижения)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</a:tr>
              <a:tr h="6882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200" b="1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Отклонение,</a:t>
                      </a:r>
                      <a:r>
                        <a:rPr lang="ru-RU" sz="105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млн. руб.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100" b="1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выполнения плана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2020/2019,</a:t>
                      </a:r>
                      <a:b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</a:tr>
              <a:tr h="4882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</a:t>
                      </a:r>
                      <a:r>
                        <a:rPr lang="ru-RU" sz="1400" b="1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перевозку пассажиров</a:t>
                      </a:r>
                      <a:endParaRPr lang="ru-RU" sz="1400" b="1" i="0" u="none" strike="noStrike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15 706,7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16 014,6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15 895,3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-119,3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FFCC"/>
                    </a:solidFill>
                  </a:tcPr>
                </a:tc>
              </a:tr>
              <a:tr h="31599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Материальные затраты, в </a:t>
                      </a: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том числе: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2 780,1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2 891,7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2 871,7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599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</a:t>
                      </a:r>
                      <a:endParaRPr lang="ru-RU" sz="105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1 506,2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1 352,5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1 369,3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-9,1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282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Автомобильное топливо и смазочные материалы</a:t>
                      </a:r>
                      <a:endParaRPr lang="ru-RU" sz="105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77,9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74,7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-3,2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95,9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-7,8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73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Материалы и запасные части</a:t>
                      </a:r>
                      <a:endParaRPr lang="ru-RU" sz="105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1 249,0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1 224,4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-24,7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7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материальные затраты (теплоэнергия</a:t>
                      </a:r>
                      <a:r>
                        <a:rPr lang="ru-RU" sz="105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газ, вода</a:t>
                      </a:r>
                      <a:r>
                        <a:rPr lang="ru-RU" sz="105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05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207,7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212,3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203,3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-9,0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95,8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62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Затраты на оплату труда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7 367,0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7 314,2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7 275,7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-38,4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599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Начисления страховых взносов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2 271,4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2 263,4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2 244,5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-18,8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599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Амортизация основных фондов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2 050,0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2 314,5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2 312,7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599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расходы, из них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1 238,2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1 230,9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1 190,7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-40,1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96,7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-3,8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2297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1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Текущие и капитальные </a:t>
                      </a:r>
                      <a:r>
                        <a:rPr lang="ru-RU" sz="11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ремонты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543,2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451,9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448,6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-3,3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-17,4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4656017" y="316568"/>
            <a:ext cx="2133600" cy="365125"/>
          </a:xfrm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Слайд </a:t>
            </a:r>
            <a:fld id="{B19B0651-EE4F-4900-A07F-96A6BFA9D0F0}" type="slidenum"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pPr/>
              <a:t>7</a:t>
            </a:fld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476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1"/>
          <p:cNvSpPr/>
          <p:nvPr/>
        </p:nvSpPr>
        <p:spPr>
          <a:xfrm>
            <a:off x="-990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dirty="0" smtClean="0"/>
              <a:t> </a:t>
            </a:r>
            <a:endParaRPr dirty="0"/>
          </a:p>
        </p:txBody>
      </p:sp>
      <p:pic>
        <p:nvPicPr>
          <p:cNvPr id="8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2"/>
          <p:cNvSpPr txBox="1"/>
          <p:nvPr/>
        </p:nvSpPr>
        <p:spPr>
          <a:xfrm>
            <a:off x="217395" y="44624"/>
            <a:ext cx="5146693" cy="5382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Импортозамещение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4555879" y="274637"/>
            <a:ext cx="2133600" cy="365125"/>
          </a:xfrm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Слайд </a:t>
            </a:r>
            <a:fld id="{B19B0651-EE4F-4900-A07F-96A6BFA9D0F0}" type="slidenum"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pPr/>
              <a:t>8</a:t>
            </a:fld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672029794"/>
              </p:ext>
            </p:extLst>
          </p:nvPr>
        </p:nvGraphicFramePr>
        <p:xfrm>
          <a:off x="5068953" y="2868429"/>
          <a:ext cx="3960000" cy="3929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5146008" y="2865119"/>
            <a:ext cx="394101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Доля отечественной и импортной продукции</a:t>
            </a:r>
          </a:p>
          <a:p>
            <a:pPr algn="ctr"/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за 12 месяцев 2019, 2020гг.</a:t>
            </a:r>
            <a:endParaRPr lang="ru-RU" sz="13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143768" y="5993337"/>
            <a:ext cx="5341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5,8%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500694" y="4000504"/>
            <a:ext cx="6190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94,2%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713882" y="5994727"/>
            <a:ext cx="5341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5,8%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072198" y="4000504"/>
            <a:ext cx="6190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94,2%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2" name="Диаграмма 31"/>
          <p:cNvGraphicFramePr/>
          <p:nvPr>
            <p:extLst>
              <p:ext uri="{D42A27DB-BD31-4B8C-83A1-F6EECF244321}">
                <p14:modId xmlns:p14="http://schemas.microsoft.com/office/powerpoint/2010/main" val="3045719439"/>
              </p:ext>
            </p:extLst>
          </p:nvPr>
        </p:nvGraphicFramePr>
        <p:xfrm>
          <a:off x="71406" y="785794"/>
          <a:ext cx="4926109" cy="6011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33" name="Прямая соединительная линия 32"/>
          <p:cNvCxnSpPr/>
          <p:nvPr/>
        </p:nvCxnSpPr>
        <p:spPr>
          <a:xfrm rot="16200000" flipH="1">
            <a:off x="1431578" y="2068828"/>
            <a:ext cx="657762" cy="37771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16200000" flipH="1">
            <a:off x="3821901" y="5179231"/>
            <a:ext cx="285752" cy="21431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041088" y="1073522"/>
            <a:ext cx="3996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7800"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Фактическое импортозамещение – </a:t>
            </a:r>
          </a:p>
          <a:p>
            <a:pPr indent="177800"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7,9 млн.руб.</a:t>
            </a:r>
          </a:p>
          <a:p>
            <a:pPr algn="ctr"/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1406" y="839658"/>
            <a:ext cx="492922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Импортозамещение за 12 месяцев 2020 года</a:t>
            </a:r>
            <a:endParaRPr lang="ru-RU" sz="13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21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1"/>
          <p:cNvSpPr/>
          <p:nvPr/>
        </p:nvSpPr>
        <p:spPr>
          <a:xfrm>
            <a:off x="-9900" y="-12105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sz="20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Конкурентные закупки</a:t>
            </a:r>
            <a:endParaRPr sz="2000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999035" y="165795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4543005" y="217779"/>
            <a:ext cx="2133600" cy="365125"/>
          </a:xfrm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Слайд </a:t>
            </a:r>
            <a:fld id="{B19B0651-EE4F-4900-A07F-96A6BFA9D0F0}" type="slidenum"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pPr/>
              <a:t>9</a:t>
            </a:fld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7" y="836712"/>
            <a:ext cx="8467725" cy="588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83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12247</TotalTime>
  <Words>1434</Words>
  <Application>Microsoft Office PowerPoint</Application>
  <PresentationFormat>Экран (4:3)</PresentationFormat>
  <Paragraphs>513</Paragraphs>
  <Slides>15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Майорова Анна Александровна</dc:creator>
  <cp:lastModifiedBy>Майорова Анна Александровна</cp:lastModifiedBy>
  <cp:revision>845</cp:revision>
  <cp:lastPrinted>2020-04-13T06:19:15Z</cp:lastPrinted>
  <dcterms:created xsi:type="dcterms:W3CDTF">2016-04-12T05:58:00Z</dcterms:created>
  <dcterms:modified xsi:type="dcterms:W3CDTF">2021-11-30T10:30:52Z</dcterms:modified>
</cp:coreProperties>
</file>